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8" r:id="rId6"/>
    <p:sldId id="264" r:id="rId7"/>
    <p:sldId id="269" r:id="rId8"/>
    <p:sldId id="265" r:id="rId9"/>
    <p:sldId id="270" r:id="rId10"/>
    <p:sldId id="266" r:id="rId11"/>
    <p:sldId id="271" r:id="rId12"/>
    <p:sldId id="267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59" r:id="rId28"/>
    <p:sldId id="260" r:id="rId29"/>
    <p:sldId id="261" r:id="rId30"/>
    <p:sldId id="262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legalacts.ru/doc/Konstitucija-RF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legalacts.ru/doc/Konstitucija-RF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legalacts.ru/doc/FZ-ob-obwih-principah-organizacii-zakonod-i-ispolnit-OGV-subektov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legalacts.ru/doc/federalnyi-zakon-ot-21072014-n-206-fz-o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nsultant.ru/document/cons_doc_LAW_165795/937ae8ecdd3d098b3fb1a116896d24ac9ef2ef37/" TargetMode="External"/><Relationship Id="rId3" Type="http://schemas.openxmlformats.org/officeDocument/2006/relationships/hyperlink" Target="http://www.consultant.ru/document/cons_doc_LAW_165795/e46d76383fd819b993aae030891b978c3d8a2f08/" TargetMode="External"/><Relationship Id="rId7" Type="http://schemas.openxmlformats.org/officeDocument/2006/relationships/hyperlink" Target="http://www.consultant.ru/document/cons_doc_LAW_165795/591a25dc90db2226314961ef7caa503fce74cbb0/" TargetMode="External"/><Relationship Id="rId2" Type="http://schemas.openxmlformats.org/officeDocument/2006/relationships/hyperlink" Target="http://www.consultant.ru/document/cons_doc_LAW_165795/65539c3654f1246b79b69a5557b5550903ac9895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nsultant.ru/document/cons_doc_LAW_165795/693a2b80b78d227f9a1827b31a2b43097ec49aaf/" TargetMode="External"/><Relationship Id="rId5" Type="http://schemas.openxmlformats.org/officeDocument/2006/relationships/hyperlink" Target="http://www.consultant.ru/document/cons_doc_LAW_165795/e22bba634eddeed1f7657f3597d68db45eec279c/" TargetMode="External"/><Relationship Id="rId4" Type="http://schemas.openxmlformats.org/officeDocument/2006/relationships/hyperlink" Target="http://www.consultant.ru/document/cons_doc_LAW_165795/b1dbc90b8d617437de621901465dcf2cd3f746b5/" TargetMode="Externa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nsultant.ru/document/cons_doc_LAW_165795/02fca5225564728c1128c8b4cfe7f990a7f64e77/" TargetMode="External"/><Relationship Id="rId3" Type="http://schemas.openxmlformats.org/officeDocument/2006/relationships/hyperlink" Target="http://www.consultant.ru/document/cons_doc_LAW_165795/59ed1fc0e960b527f41c8314360074f512024c2a/" TargetMode="External"/><Relationship Id="rId7" Type="http://schemas.openxmlformats.org/officeDocument/2006/relationships/hyperlink" Target="http://www.consultant.ru/document/cons_doc_LAW_165795/b2a695d73da93c9143fafdf2c6431525cf3cd28a/" TargetMode="External"/><Relationship Id="rId2" Type="http://schemas.openxmlformats.org/officeDocument/2006/relationships/hyperlink" Target="http://www.consultant.ru/document/cons_doc_LAW_165795/51f9f0646b679cdc9f13ee9e1aed87afd4b8b3f8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nsultant.ru/document/cons_doc_LAW_165795/b47d1db2bdb5ee3bb23fa2896ff73707fb1231ca/" TargetMode="External"/><Relationship Id="rId5" Type="http://schemas.openxmlformats.org/officeDocument/2006/relationships/hyperlink" Target="http://www.consultant.ru/document/cons_doc_LAW_165795/fcab96c7fcd5a9d0e93fb5d1d2f25b524caf7d5a/" TargetMode="External"/><Relationship Id="rId10" Type="http://schemas.openxmlformats.org/officeDocument/2006/relationships/hyperlink" Target="http://www.consultant.ru/document/cons_doc_LAW_165795/ff16395402f2e9a68e5fcfbb9e8d98c99d5634b5/" TargetMode="External"/><Relationship Id="rId4" Type="http://schemas.openxmlformats.org/officeDocument/2006/relationships/hyperlink" Target="http://www.consultant.ru/document/cons_doc_LAW_165795/ff80d34dd71548f27c33f31792a2b189856830a5/" TargetMode="External"/><Relationship Id="rId9" Type="http://schemas.openxmlformats.org/officeDocument/2006/relationships/hyperlink" Target="http://www.consultant.ru/document/cons_doc_LAW_165795/6a873f7840193048f90c8764baae8f44bd55f2cf/" TargetMode="Externa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nsultant.ru/document/cons_doc_LAW_165795/fdc47232cc7b7a1a138b4c2e0d8b709b397c5c5c/" TargetMode="External"/><Relationship Id="rId3" Type="http://schemas.openxmlformats.org/officeDocument/2006/relationships/hyperlink" Target="http://www.consultant.ru/document/cons_doc_LAW_165795/4d9febd0ac1148514076346dbc7e60f72322e110/" TargetMode="External"/><Relationship Id="rId7" Type="http://schemas.openxmlformats.org/officeDocument/2006/relationships/hyperlink" Target="http://www.consultant.ru/document/cons_doc_LAW_165795/2725c700170419425b882e63cfbb9c5a52ff15c0/" TargetMode="External"/><Relationship Id="rId2" Type="http://schemas.openxmlformats.org/officeDocument/2006/relationships/hyperlink" Target="http://www.consultant.ru/document/cons_doc_LAW_165795/c1a413ab1767325a7bea7c15754ac7e91439e642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nsultant.ru/document/cons_doc_LAW_165795/a1c2c1e7a93a4ddad87ce259f22f4357d4cf65ed/" TargetMode="External"/><Relationship Id="rId5" Type="http://schemas.openxmlformats.org/officeDocument/2006/relationships/hyperlink" Target="http://www.consultant.ru/document/cons_doc_LAW_165795/827d67e52b3ef00fc91e5bcceabdf9887edacffe/" TargetMode="External"/><Relationship Id="rId10" Type="http://schemas.openxmlformats.org/officeDocument/2006/relationships/hyperlink" Target="http://www.consultant.ru/document/cons_doc_LAW_165795/097f2a67ff04c6579923cc7ae47507e99d8f488a/" TargetMode="External"/><Relationship Id="rId4" Type="http://schemas.openxmlformats.org/officeDocument/2006/relationships/hyperlink" Target="http://www.consultant.ru/document/cons_doc_LAW_165795/992fc1177628a4873562be77a05ce9f3ba59aceb/" TargetMode="External"/><Relationship Id="rId9" Type="http://schemas.openxmlformats.org/officeDocument/2006/relationships/hyperlink" Target="http://www.consultant.ru/document/cons_doc_LAW_165795/f637ce31ffaa41fc9ec8fd15c73cb048252dfaff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nsultant.ru/document/cons_doc_LAW_165795/0549e9b3d5069dad245daae733a6d070d950585d/" TargetMode="External"/><Relationship Id="rId3" Type="http://schemas.openxmlformats.org/officeDocument/2006/relationships/hyperlink" Target="http://www.consultant.ru/document/cons_doc_LAW_165795/1b1eee3da9aa3251b1844b8c6ead6ef91e40d3a0/" TargetMode="External"/><Relationship Id="rId7" Type="http://schemas.openxmlformats.org/officeDocument/2006/relationships/hyperlink" Target="http://www.consultant.ru/document/cons_doc_LAW_165795/2ebfcd5248fad4a664e268a97c9e62d9b8330cec/" TargetMode="External"/><Relationship Id="rId2" Type="http://schemas.openxmlformats.org/officeDocument/2006/relationships/hyperlink" Target="http://www.consultant.ru/document/cons_doc_LAW_165795/01fbae25b3040955277cbd70aa1b907cceda878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nsultant.ru/document/cons_doc_LAW_165795/cd4b947fe533d341bc25f39662e8b9e2e923e495/" TargetMode="External"/><Relationship Id="rId5" Type="http://schemas.openxmlformats.org/officeDocument/2006/relationships/hyperlink" Target="http://www.consultant.ru/document/cons_doc_LAW_165795/aca306f27bc071516ab0c38f614c762dbac1232a/" TargetMode="External"/><Relationship Id="rId4" Type="http://schemas.openxmlformats.org/officeDocument/2006/relationships/hyperlink" Target="http://www.consultant.ru/document/cons_doc_LAW_165795/b819c620a8c698de35861ad4c9d9696ee0c3ee7a/" TargetMode="External"/><Relationship Id="rId9" Type="http://schemas.openxmlformats.org/officeDocument/2006/relationships/hyperlink" Target="http://www.consultant.ru/document/cons_doc_LAW_165795/9f7631337edd02973370e30fe346c1b7e3d139be/" TargetMode="Externa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nsultant.ru/document/cons_doc_LAW_165795/dc40e9600165a674876a90604b74308f0f1e681f/" TargetMode="External"/><Relationship Id="rId3" Type="http://schemas.openxmlformats.org/officeDocument/2006/relationships/hyperlink" Target="http://www.consultant.ru/document/cons_doc_LAW_165795/96b81bf3fc0a0e65aef30fc141f734395adb68fe/" TargetMode="External"/><Relationship Id="rId7" Type="http://schemas.openxmlformats.org/officeDocument/2006/relationships/hyperlink" Target="http://www.consultant.ru/document/cons_doc_LAW_165795/7d70db4967f01a3b02955e6e171c6b53b445bc35/" TargetMode="External"/><Relationship Id="rId2" Type="http://schemas.openxmlformats.org/officeDocument/2006/relationships/hyperlink" Target="http://www.consultant.ru/document/cons_doc_LAW_165795/948140e6acd934a6edbe980f326e3cea693d97f5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nsultant.ru/document/cons_doc_LAW_165795/274c97ce26b64a67f8fb95221026f1f183378a1d/" TargetMode="External"/><Relationship Id="rId5" Type="http://schemas.openxmlformats.org/officeDocument/2006/relationships/hyperlink" Target="http://www.consultant.ru/document/cons_doc_LAW_165795/9a5dc9705dbbb05106ae19f077894d636f645fea/" TargetMode="External"/><Relationship Id="rId4" Type="http://schemas.openxmlformats.org/officeDocument/2006/relationships/hyperlink" Target="http://www.consultant.ru/document/cons_doc_LAW_165795/ae24843d3e1b60628f0ce99866a06b8d07254b23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Закон о карантине растений</a:t>
            </a:r>
            <a:endParaRPr lang="ru-RU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28604"/>
            <a:ext cx="8186766" cy="6143668"/>
          </a:xfrm>
        </p:spPr>
        <p:txBody>
          <a:bodyPr>
            <a:normAutofit fontScale="700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23) карантинные фитосанитарные требования -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требования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предъявляемые к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ее ввозу, производству (в том числе переработке), хранению, перевозке, реализации, уничтожению и к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подкарантинным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объектам;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24) ликвидация популяции карантинного объекта - принятие карантинных фитосанитарных мер для уничтожения популяции карантинного объекта;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25) локализация очага карантинного объекта - принятие карантинных фитосанитарных мер на территории, где выявлен карантинный объект, и вокруг этой территории для предотвращения распространения такого объекта;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26) осмотр - визуальное обследование должностным лицом федерального органа исполнительной власти, осуществляющего функции по контролю и надзору в области карантина растений,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подкарантинных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объектов в целях выявления карантинных объектов без отбора проб и (или) образцов;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472518" cy="6215106"/>
          </a:xfrm>
        </p:spPr>
        <p:txBody>
          <a:bodyPr>
            <a:normAutofit fontScale="550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27) очаг карантинного объекта - часть территории Российской Федерации или иностранного государства либо территорий групп иностранных государств, на которых выявлена популяция карантинного объекта или выявлено резкое увеличение численности популяций карантинных объектов;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28) партия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 - количество однородной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предназначенной для отправки одним транспортным средством в один пункт назначения одному получателю;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29)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подкарантинная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продукция - растения, растительная продукция, тара, упаковка, в том числе упаковочные материалы, грузы, почва, организмы или материалы, которые могут быть носителями карантинных объектов и (или) способствовать их распространению и в отношении которых необходимо принятие карантинных фитосанитарных мер;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30)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подкарантинные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объекты - земельные участки любого целевого назначения, здания, строения, сооружения, резервуары, места складирования (помещения), оборудование, транспортные средства, контейнеры, иные объекты, которые способны являться источниками проникновения на территорию Российской Федерации и (или) распространения по ней карантинных объектов;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31) посадочный материал - плоды, соплодия, части сложных плодов, не являющиеся семенным материалом, растения или их части, употребляемые для размножения вегетативным путем;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5697559"/>
          </a:xfrm>
        </p:spPr>
        <p:txBody>
          <a:bodyPr>
            <a:normAutofit fontScale="550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32) почва - компонент природной среды, состоящий из минеральных и органических частей, которые обеспечивают жизнедеятельность растений. К понятию "почва" не относятся торф, песок, грунт глубокого залегания, компост, а также искусственно созданная среда обитания растений;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33) растения -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растения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и их части, включая семена (семенной материал) и генетический материал;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34) реэкспортный фитосанитарный сертификат - документ международного образца, который выдан национальной организацией по карантину и защите растений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страны-реэкспортера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и сопровождает партию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импортируемой в страну в целях ее последующего экспорта, если осуществлялись хранение, разделение на части, переупаковка указанной партии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смешивание ее с другими партиями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а также удостоверяет соответствие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 карантинным фитосанитарным требованиям страны назначения;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35) семена (семенной материал) - части растений (клубни, луковицы, собственно семена, соплодия, части сложных плодов и другие), применяемые для воспроизводства сортов сельскохозяйственных растений или для воспроизводства видов лесных растений;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36) собственник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 - лицо, у которого находится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подкарантинная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продукция на праве собственности;</a:t>
            </a:r>
          </a:p>
          <a:p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5697559"/>
          </a:xfrm>
        </p:spPr>
        <p:txBody>
          <a:bodyPr>
            <a:normAutofit fontScale="625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37) фитосанитарный сертификат - документ международного образца, который выдан национальной организацией по карантину и защите растений страны-экспортера, сопровождает партию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удостоверяет соответствие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 карантинным фитосанитарным требованиям страны назначения;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38) фитосанитарный контрольный пост - специально оборудованный в соответствии с законодательством Российской Федерации пункт карантина растений в пунктах пропуска через Государственную границу Российской Федерации или в иных местах, в которых в соответствии с законодательством Российской Федерации оборудуются пункты карантина растений;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39) фитосанитарный риск - вероятность проникновения на территорию Российской Федерации и распространения по ней карантинных объектов, а также масштаб связанных с этим возможных последствий;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40) экстренные карантинные фитосанитарные меры -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меры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введенные в случае изменения фитосанитарной обстановки на территории Российской Федерации, территории иностранного государства или территориях групп иностранных государств.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357166"/>
            <a:ext cx="8543956" cy="6215106"/>
          </a:xfrm>
        </p:spPr>
        <p:txBody>
          <a:bodyPr>
            <a:noAutofit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Статья 3. Правовое регулирование в области карантина растений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Законодательство Российской Федерации в области карантина растений основывается на 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Конституции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Российской Федерации, международных договорах Российской Федерации в области карантина растений и состоит из настоящего Федерального закона, других федеральных законов и принимаемых в соответствии с ними иных нормативных правовых актов Российской Федерации.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В области карантина растений применяются международные договоры Российской Федерации, международные стандарты по фитосанитарным мерам, региональные стандарты, руководства и (или) рекомендации в области карантина растений.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8329642" cy="5626121"/>
          </a:xfrm>
        </p:spPr>
        <p:txBody>
          <a:bodyPr>
            <a:normAutofit fontScale="85000" lnSpcReduction="10000"/>
          </a:bodyPr>
          <a:lstStyle/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Если международным договором Российской Федерации установлены иные правила, чем те, которые предусмотрены настоящим Федеральным законом, применяются правила международного договора Российской Федерации.</a:t>
            </a:r>
          </a:p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4. Решения межгосударственных органов, принятые на основании положений международных договоров Российской Федерации в их истолковании, противоречащем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Конституции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Российской Федерации, не подлежат исполнению в Российской Федерации. Такое противоречие может быть установлено в порядке, определенном федеральным конституционным законом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290"/>
            <a:ext cx="8186766" cy="6143668"/>
          </a:xfrm>
        </p:spPr>
        <p:txBody>
          <a:bodyPr>
            <a:normAutofit fontScale="700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Статья 4. Полномочия Российской Федерации в области карантина растений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К полномочиям Правительства Российской Федерации в области карантина растений относятся: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разработка и реализация в Российской Федерации единой государственной политики в области карантина растений;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определение федеральных органов исполнительной власти, уполномоченных в области карантина растений;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3) иные полномочия в области карантина растений в соответствии с настоящим Федеральным законом.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К полномочиям федерального органа исполнительной власти, осуществляющего функции по выработке государственной политики и нормативно-правовому регулированию в области карантина растений, относятся: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нормативно-правовое регулирование в области карантина растений;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иные полномочия в области карантина растений в соответствии с настоящим Федеральным законом.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428604"/>
            <a:ext cx="8115328" cy="5697559"/>
          </a:xfrm>
        </p:spPr>
        <p:txBody>
          <a:bodyPr>
            <a:normAutofit fontScale="775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Статья 5. Федеральный орган исполнительной власти, осуществляющий функции по контролю и надзору в области карантина растений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К полномочиям федерального органа исполнительной власти, осуществляющего функции по контролю и надзору в области карантина растений, относятся: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организация и осуществление федерального государственного карантинного фитосанитарного контроля (надзора);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проведение анализа фитосанитарного риска;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3) осуществление фитосанитарной сертификации, реэкспортной фитосанитарной сертификации и карантинной сертификации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продукции;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6215106"/>
          </a:xfrm>
        </p:spPr>
        <p:txBody>
          <a:bodyPr>
            <a:normAutofit fontScale="700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4) установление карантинного фитосанитарного состояния территории Российской Федерации, карантинное фитосанитарное обследование растений в вегетационный период как в зонах их возделывания (лаборатории, питомники, плантации, поля, сады, теплицы и другие), так и в зонах произрастания дикорастущих растений, а также хранимых или транспортируемых растений и растительной продукции;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5) введение временных ограничений на ввоз в Российскую Федерацию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 и (или) установление карантинных фитосанитарных требований к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ввоз которой осуществляется в Российскую Федерацию;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6) установление и упразднение карантинных фитосанитарных зон, введение и отмена карантинного фитосанитарного режима, организация осуществления мероприятий по локализации очага карантинного объекта и (или) ликвидации популяции карантинного объекта;</a:t>
            </a:r>
          </a:p>
          <a:p>
            <a:pPr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6072230"/>
          </a:xfrm>
        </p:spPr>
        <p:txBody>
          <a:bodyPr>
            <a:normAutofit fontScale="700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7) организация проведения лабораторных исследований в области карантина растений;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8) организация проведения карантинного фитосанитарного обеззараживания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подкарантинных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объектов, в том числе при осуществлении экспортно-импортных поставок;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9) разработка правил и методик проведения карантинного фитосанитарного обеззараживания, проведения лабораторных исследований в области карантина растений;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10) обеспечение защиты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подкарантинных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объектов в отношении их состава, замены и возможности повторного заражения и (или) засорения начиная с момента выдачи фитосанитарного сертификата, реэкспортного фитосанитарного сертификата до начала осуществления экспорта;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58204" cy="5840435"/>
          </a:xfrm>
        </p:spPr>
        <p:txBody>
          <a:bodyPr>
            <a:normAutofit fontScale="92500" lnSpcReduction="10000"/>
          </a:bodyPr>
          <a:lstStyle/>
          <a:p>
            <a:pPr marL="0" indent="342900" algn="ctr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Федеральный закон от 21.07.2014 N 206-ФЗ</a:t>
            </a:r>
          </a:p>
          <a:p>
            <a:pPr marL="0" indent="342900" algn="ctr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(ред. от 11.06.2021) "О карантине растений" (с </a:t>
            </a: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изм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и доп., вступ. в силу с 01.01.2022)</a:t>
            </a:r>
          </a:p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 algn="ctr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РОССИЙСКАЯ ФЕДЕРАЦИЯ</a:t>
            </a:r>
          </a:p>
          <a:p>
            <a:pPr marL="0" indent="342900" algn="ctr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ФЕДЕРАЛЬНЫЙ ЗАКОН</a:t>
            </a:r>
          </a:p>
          <a:p>
            <a:pPr marL="0" indent="342900" algn="ctr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 КАРАНТИНЕ РАСТЕНИЙ</a:t>
            </a:r>
          </a:p>
          <a:p>
            <a:pPr marL="0" indent="342900" algn="ctr" fontAlgn="base">
              <a:lnSpc>
                <a:spcPct val="11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 algn="r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Принят</a:t>
            </a:r>
          </a:p>
          <a:p>
            <a:pPr marL="0" indent="342900" algn="r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Государственной Думой</a:t>
            </a:r>
          </a:p>
          <a:p>
            <a:pPr marL="0" indent="342900" algn="r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 июля 2014 года</a:t>
            </a:r>
          </a:p>
          <a:p>
            <a:pPr marL="0" indent="342900" algn="r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Одобрен</a:t>
            </a:r>
          </a:p>
          <a:p>
            <a:pPr marL="0" indent="342900" algn="r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Советом Федерации</a:t>
            </a:r>
          </a:p>
          <a:p>
            <a:pPr marL="0" indent="342900" algn="r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9 июля 2014 года</a:t>
            </a:r>
            <a:endParaRPr lang="ru-RU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00042"/>
            <a:ext cx="8472518" cy="5626121"/>
          </a:xfrm>
        </p:spPr>
        <p:txBody>
          <a:bodyPr>
            <a:normAutofit fontScale="850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11) лицензирование деятельности юридических лиц, индивидуальных предпринимателей на право выполнения работ по карантинному фитосанитарному обеззараживанию в соответствии с положением, утвержденным Правительством Российской Федерации;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12) разработка и направление в национальный орган аккредитации критериев и условий, необходимых для проведения лабораторных исследований в области карантина растений;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13) разработка лицензионных требований, предъявляемых к соискателям лицензий на право выполнения работ по карантинному фитосанитарному обеззараживанию;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472518" cy="6143668"/>
          </a:xfrm>
        </p:spPr>
        <p:txBody>
          <a:bodyPr>
            <a:normAutofit fontScale="775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14) ведение федеральных государственных информационных систем выдачи и учета фитосанитарной документации, результатов лабораторных исследований в области карантина растений и лицензий на право выполнения работ по карантинному фитосанитарному обеззараживанию;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15) иные установленные законодательством Российской Федерации в области карантина растений полномочия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Федеральный орган исполнительной власти, осуществляющий функции по контролю и надзору в области карантина растений, осуществляет деятельность непосредственно и через свои территориальные органы с привлечением уполномоченных и подведомственных ему организаций, которые аккредитованы и имеют лицензии в установленной сфере деятельности.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8329642" cy="6143668"/>
          </a:xfrm>
        </p:spPr>
        <p:txBody>
          <a:bodyPr>
            <a:normAutofit fontScale="700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Статья 5.1. Передача полномочий федерального органа исполнительной власти, осуществляющего функции по контролю и надзору в области карантина растений, органам исполнительной власти субъектов Российской Федерации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Полномочия федерального органа исполнительной власти, осуществляющего функции по контролю и надзору в области карантина растений, предусмотренные настоящим Федеральным законом, могут передаваться для осуществления органам исполнительной власти субъектов Российской Федерации постановлениями Правительства Российской Федерации в порядке, установленном Федеральным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законом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от 6 октября 1999 года N 184-ФЗ "Об общих принципах организации законодательных (представительных) и исполнительных органов государственной власти субъектов Российской Федерации".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258204" cy="5768997"/>
          </a:xfrm>
        </p:spPr>
        <p:txBody>
          <a:bodyPr>
            <a:normAutofit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Статья 6. Доступ к информации в области карантина растений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Федеральный орган исполнительной власти, осуществляющий функции по выработке государственной политики и нормативно-правовому регулированию в области карантина растений, и федеральный орган исполнительной власти, осуществляющий функции по контролю и надзору в области карантина растений, обеспечивают открытый доступ к данным в области карантина растений путем размещения на официальных сайтах в информационно-телекоммуникационной сети "Интернет" следующих видов информации: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перечень карантинных объектов;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перечень </a:t>
            </a:r>
            <a:r>
              <a:rPr lang="ru-RU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3) карантинные фитосанитарные требования;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4) карантинные фитосанитарные требования иностранных государств к </a:t>
            </a:r>
            <a:r>
              <a:rPr lang="ru-RU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вывозимой из Российской Федерации;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57166"/>
            <a:ext cx="8186766" cy="5768997"/>
          </a:xfrm>
        </p:spPr>
        <p:txBody>
          <a:bodyPr>
            <a:normAutofit fontScale="700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5) перечень карантинных фитосанитарных зон;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6) реестр зон, участков выращивания для Российской Федерации посадочного материала, семян (семенного материала), свободных от карантинных объектов и расположенных в иностранных государствах, группах иностранных государств, где выявлено распространение карантинных объектов;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7) ежегодная информация о карантинном фитосанитарном состоянии территории Российской Федерации в части, не отнесенной в установленном законодательством Российской Федерации порядке к сведениям, составляющим государственную или иную охраняемую законом тайну;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8) реестр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подкарантинных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объектов, использующих технологии, обеспечивающие лишение карантинных объектов жизнеспособности;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8329642" cy="5626121"/>
          </a:xfrm>
        </p:spPr>
        <p:txBody>
          <a:bodyPr>
            <a:normAutofit fontScale="85000" lnSpcReduction="10000"/>
          </a:bodyPr>
          <a:lstStyle/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9) ежегодный план проведения плановых проверок при осуществлении федерального государственного карантинного фитосанитарного контроля (надзора);</a:t>
            </a:r>
          </a:p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10) решения о введении временных ограничений на ввоз в Российскую Федерацию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 и (или) об установлении карантинных фитосанитарных требований к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ввоз которой осуществляется в Российскую Федерацию. Размещение указанной информации осуществляется в течение одного дня со дня введения данных ограничений и установления дополнительных карантинных фитосанитарных требований.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00042"/>
            <a:ext cx="8472518" cy="5626121"/>
          </a:xfrm>
        </p:spPr>
        <p:txBody>
          <a:bodyPr>
            <a:normAutofit fontScale="92500" lnSpcReduction="20000"/>
          </a:bodyPr>
          <a:lstStyle/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Порядок ведения федеральных государственных информационных систем в области карантина растений, предусмотренных настоящим Федеральным законом, устанавливается Правительством Российской Федерации.</a:t>
            </a:r>
          </a:p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Информация, указанная в 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части 1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настоящей статьи, поддерживается федеральными органами исполнительной власти, уполномоченными в области карантина растений, в актуальном состоянии.</a:t>
            </a:r>
          </a:p>
          <a:p>
            <a:pPr marL="0" indent="34290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4. Доступ к информации, указанной в настоящей статье, осуществляется без взимания платы.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6286544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Глава 2. Федеральный государственный карантинный фитосанитарный контроль (надзор)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/>
              </a:rPr>
              <a:t>Статья 7. Федеральный государственный карантинный фитосанитарный контроль (надзор)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/>
              </a:rPr>
              <a:t>Статья 8,, статья 9. Утратили силу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10000"/>
              </a:lnSpc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  <a:hlinkClick r:id="rId5"/>
              </a:rPr>
              <a:t>Глава 3. Мониторинг карантинного фитосанитарного состояния территории Российской Федерации</a:t>
            </a:r>
            <a:endParaRPr lang="ru-RU" dirty="0" smtClean="0">
              <a:latin typeface="Times New Roman" pitchFamily="18" charset="0"/>
              <a:cs typeface="Times New Roman" pitchFamily="18" charset="0"/>
              <a:hlinkClick r:id="rId6"/>
            </a:endParaRPr>
          </a:p>
          <a:p>
            <a:pPr marL="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6"/>
              </a:rPr>
              <a:t>Статья 10. Мониторинг карантинного фитосанитарного состояния территории Российской Федерации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7"/>
              </a:rPr>
              <a:t>Статья 11. Осуществление мониторинга карантинного фитосанитарного состояния территории Российской Федерации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8"/>
              </a:rPr>
              <a:t>Статья 12. Национальный доклад о карантинном фитосанитарном состоянии территории Российской Федерации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58204" cy="6143668"/>
          </a:xfrm>
        </p:spPr>
        <p:txBody>
          <a:bodyPr>
            <a:normAutofit fontScale="70000" lnSpcReduction="20000"/>
          </a:bodyPr>
          <a:lstStyle/>
          <a:p>
            <a:pPr marL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Глава 4. Обеспечение карантинной фитосанитарной безопасности</a:t>
            </a:r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lnSpc>
                <a:spcPct val="110000"/>
              </a:lnSpc>
              <a:spcBef>
                <a:spcPts val="0"/>
              </a:spcBef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  <a:hlinkClick r:id="rId3"/>
              </a:rPr>
              <a:t>Статья 13. Анализ фитосанитарного риска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  <a:hlinkClick r:id="rId4"/>
              </a:rPr>
              <a:t>Статья 14. Карантинные фитосанитарные требования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  <a:hlinkClick r:id="rId5"/>
              </a:rPr>
              <a:t>Статья 15. Карантинные фитосанитарные требования к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подкарантинной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  <a:hlinkClick r:id="rId5"/>
              </a:rPr>
              <a:t> продукции и связанным с данными требованиями к такой продукции процессам и способам ее производства (в том числе переработки), хранения, перевозки, реализации, уничтожения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  <a:hlinkClick r:id="rId6"/>
              </a:rPr>
              <a:t>Статья 16. Карантинные фитосанитарные требования к использованию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подкарантинных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  <a:hlinkClick r:id="rId6"/>
              </a:rPr>
              <a:t> объектов при производстве (в том числе переработке), хранении, перевозке, реализации, уничтожении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подкарантинной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  <a:hlinkClick r:id="rId6"/>
              </a:rPr>
              <a:t> продукции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  <a:hlinkClick r:id="rId7"/>
              </a:rPr>
              <a:t>Статья 17. Экстренные карантинные фитосанитарные меры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  <a:hlinkClick r:id="rId8"/>
              </a:rPr>
              <a:t>Статья 18. Карантинный фитосанитарный режим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  <a:hlinkClick r:id="rId9"/>
              </a:rPr>
              <a:t>Статья 19. Порядок принятия решения о введении или об отмене карантинного фитосанитарного режима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  <a:hlinkClick r:id="rId10"/>
              </a:rPr>
              <a:t>Статья 20. Программа локализации очага карантинного объекта и ликвидации популяции карантинного объекта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52"/>
            <a:ext cx="8329642" cy="6429420"/>
          </a:xfrm>
        </p:spPr>
        <p:txBody>
          <a:bodyPr>
            <a:normAutofit fontScale="62500" lnSpcReduction="20000"/>
          </a:bodyPr>
          <a:lstStyle/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/>
              </a:rPr>
              <a:t>Статья 21. Вывоз из карантинной фитосанитарной зоны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подкарантинной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/>
              </a:rPr>
              <a:t> продукции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/>
              </a:rPr>
              <a:t>Статья 22. Правила ввоза в Российскую Федерацию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подкарантинной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/>
              </a:rPr>
              <a:t> продукции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/>
              </a:rPr>
              <a:t>Статья 23. Введение временных ограничений на ввоз в Российскую Федерацию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подкарантинной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/>
              </a:rPr>
              <a:t> продукции и установление карантинных фитосанитарных требований к ввозимой в Российскую Федерацию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подкарантинной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/>
              </a:rPr>
              <a:t> продукции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5"/>
              </a:rPr>
              <a:t>Статья 24. Осуществление федерального государственного карантинного фитосанитарного контроля (надзора) за ввозимой в Российскую Федерацию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подкарантинной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5"/>
              </a:rPr>
              <a:t> продукцией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6"/>
              </a:rPr>
              <a:t>Статья 25. Вывоз из Российской Федерации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подкарантинной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6"/>
              </a:rPr>
              <a:t> продукции и особенности осуществления федерального государственного карантинного фитосанитарного контроля (надзора) за этим вывозом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7"/>
              </a:rPr>
              <a:t>Статья 26. Лабораторные исследования в области карантина растений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8"/>
              </a:rPr>
              <a:t>Статья 27. Карантинное фитосанитарное обеззараживание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9"/>
              </a:rPr>
              <a:t>Статья 28. Осуществление федерального государственного карантинного фитосанитарного контроля (надзора) в пунктах пропуска через Государственную границу Российской Федерации, а также в случае введения карантинного фитосанитарного режима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10"/>
              </a:rPr>
              <a:t>Статья 29. Фитосанитарная сертификация, реэкспортная фитосанитарная сертификация, карантинная сертификация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8401080" cy="5626121"/>
          </a:xfrm>
        </p:spPr>
        <p:txBody>
          <a:bodyPr>
            <a:normAutofit fontScale="775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Глава 1. Общие положения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/>
              </a:rPr>
              <a:t>Статья 1. Цели и предмет регулирования настоящего Федерального закона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/>
              </a:rPr>
              <a:t>Статья 2. Основные понятия, используемые в настоящем Федеральном законе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5"/>
              </a:rPr>
              <a:t>Статья 3. Правовое регулирование в области карантина растений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6"/>
              </a:rPr>
              <a:t>Статья 4. Полномочия Российской Федерации в области карантина растений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7"/>
              </a:rPr>
              <a:t>Статья 5. Федеральный орган исполнительной власти, осуществляющий функции по контролю и надзору в области карантина растений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8"/>
              </a:rPr>
              <a:t>Статья 5.1. Передача полномочий федерального органа исполнительной власти, осуществляющего функции по контролю и надзору в области карантина растений, органам исполнительной власти субъектов Российской Федерации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9"/>
              </a:rPr>
              <a:t>Статья 6. Доступ к информации в области карантина растений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401080" cy="5768997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Глава 5. Международное сотрудничество Российской Федерации в области карантина растений и ответственность за нарушение законодательства Российской Федерации в области карантина растений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/>
              </a:rPr>
              <a:t>Статья 30. Международное сотрудничество Российской Федерации в области карантина растений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/>
              </a:rPr>
              <a:t>Статья 31. Ответственность за нарушение законодательства Российской Федерации в области карантина растений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5"/>
              </a:rPr>
              <a:t>Статья 32. Обязанности граждан, юридических лиц в области карантина растений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  <a:hlinkClick r:id="rId6"/>
              </a:rPr>
              <a:t>Глава 6. Заключительные положения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7"/>
              </a:rPr>
              <a:t>Статья 33. О признании утратившими силу отдельных законодательных актов (положений законодательных актов) Российской Федерации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8"/>
              </a:rPr>
              <a:t>Статья 34. Порядок вступления в силу настоящего Федерального закона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8472518" cy="5929354"/>
          </a:xfrm>
        </p:spPr>
        <p:txBody>
          <a:bodyPr>
            <a:noAutofit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Статья 1. Цели и предмет регулирования настоящего Федерального закона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Целями настоящего Федерального закона являются обеспечение охраны растений и территории Российской Федерации от проникновения на нее и распространения по ней карантинных объектов, предотвращение ущерба от распространения карантинных объектов.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Настоящий Федеральный закон устанавливает правовые основы регулирования в области карантина растений, определяет полномочия федеральных органов исполнительной власти, а также основные права и обязанности физических лиц, в том числе индивидуальных предпринимателей (включая иностранных граждан и лиц без гражданства, должностных лиц), российских юридических лиц, иностранных организаций (далее - граждане, юридические лица) в области карантина растений.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Статья 2. Основные понятия, используемые в настоящем Федеральном законе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целей настоящего Федерального закона используются следующие основные понятия: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акклиматизация карантинного объекта - образование на определенной территории популяции карантинного объекта после его проникновения на эту территорию;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акт федерального государственного карантинного фитосанитарного контроля (надзора) - документ, который отражает результаты федерального государственного карантинного фитосанитарного контроля (надзора)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подкарантинного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объекта и выдан федеральным органом исполнительной власти, осуществляющим функции по контролю и надзору в области карантина растений;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290"/>
            <a:ext cx="8258204" cy="5911873"/>
          </a:xfrm>
        </p:spPr>
        <p:txBody>
          <a:bodyPr>
            <a:normAutofit fontScale="625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3) акт карантинного фитосанитарного обеззараживания - документ, который подтверждает проведение карантинного фитосанитарного обеззараживания;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4) анализ фитосанитарного риска - определение способности или неспособности объекта быть карантинным объектом, необходимости регулирования распространения карантинного объекта и (или) принятия в отношении его карантинных фитосанитарных мер путем оценки биологических или других научных данных, экономических данных, осуществляемое федеральным органом исполнительной власти, осуществляющим функции по контролю и надзору в области карантина растений, в порядке, установленном Правительством Российской Федерации;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5) борьба с карантинным объектом - подавление численности карантинных объектов, локализация очага карантинного объекта и (или) ликвидация популяции карантинного объекта;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6) вредный организм - жизнеспособное растение любых вида, сорта или биологического типа, животное либо болезнетворный организм любых вида, биологического типа, которые способны нанести вред растениям или продукции растительного происхождения;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6429420"/>
          </a:xfrm>
        </p:spPr>
        <p:txBody>
          <a:bodyPr>
            <a:noAutofit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7) федеральный государственный карантинный фитосанитарный контроль (надзор) - деятельность федерального органа исполнительной власти, осуществляющего функции по контролю и надзору в области карантина растений, направленная на выявление карантинных объектов в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на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подкарантинных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объектах, обеспечение соблюдения карантинных фитосанитарных требований, предупреждение и пресечение нарушений требований законодательства Российской Федерации в области карантина растений, выполнение международных обязательств и соблюдение законодательства государств-импортеров, государств - членов Таможенного союза в области карантина растений;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8) дегазация - этап карантинного фитосанитарного обеззараживания, на котором проводятся работы по удалению и выводу газов, паров пестицидов в целях снижения их содержания до предусмотренных законодательством в области обеспечения санитарно-эпидемиологического благополучия населения значений предельно допустимых концентраций (уровней) в воздухе рабочих зон, производственных помещений, зданий, сооружений, других объектов обеззараживания, в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 путем проветривания, вентилирования;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9) досмотр - обследование должностным лицом федерального органа исполнительной власти, осуществляющего функции по контролю и надзору в области карантина растений,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подкарантинных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объектов в целях выявления наличия или отсутствия соответственно в этой продукции, на этих объектах карантинных объектов и (или) проверки соблюдения карантинных фитосанитарных требований с возможностью отбора проб и (или) образцов;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472518" cy="6143668"/>
          </a:xfrm>
        </p:spPr>
        <p:txBody>
          <a:bodyPr>
            <a:normAutofit fontScale="625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10) временные ограничения - принятие карантинных фитосанитарных мер, запрещающих ввоз в Российскую Федерацию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вывоз из Российской Федерации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перемещение по территории Российской Федерации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11) заражение - наличие в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на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подкарантинных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объектах жизнеспособных вредных организмов, характерных для определенного вида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для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подкарантинных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объектов;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12) засорение - не являющееся заражением наличие в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на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подкарантинных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объектах вредных организмов;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13) карантин растений - правовой режим, предусматривающий систему мер по охране растений и продукции растительного происхождения от карантинных объектов на территории Российской Федерации;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14) карантинный объект - вредный организм, отсутствующий или ограниченно распространенный на территории Российской Федерации и внесенный в единый перечень карантинных объектов;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401080" cy="6215106"/>
          </a:xfrm>
        </p:spPr>
        <p:txBody>
          <a:bodyPr>
            <a:normAutofit fontScale="550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15) карантинный сертификат - документ, который удостоверяет соответствие партии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 карантинным фитосанитарным требованиям и выдан федеральным органом исполнительной власти, осуществляющим функции по контролю и надзору в области карантина растений, при перемещении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 по территории Российской Федерации;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16) карантинная фитосанитарная безопасность - состояние защищенности территории Российской Федерации от рисков, возникающих при проникновении на нее и (или) распространении по ней карантинных объектов;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17) карантинная фитосанитарная зона - территория, на которой введен карантинный фитосанитарный режим вследствие выявления карантинных объектов и осуществляется борьба с ними;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18) карантинные фитосанитарные меры - обязательные для исполнения требования, правила и процедуры в области карантина растений, установленные в целях обеспечения карантинной фитосанитарной безопасности;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19) карантинный фитосанитарный режим - комплекс мер, направленных на создание условий для локализации очага карантинного объекта и (или) ликвидации популяции карантинного объекта в карантинной фитосанитарной зоне в соответствии с законодательством Российской Федерации в области карантина растений и программой локализации очага карантинного объекта и ликвидации популяции карантинного объекта в целях обеспечения карантина растений и предотвращения дальнейшего распространения карантинных объектов в карантинной фитосанитарной зоне;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6215106"/>
          </a:xfrm>
        </p:spPr>
        <p:txBody>
          <a:bodyPr>
            <a:normAutofit fontScale="77500" lnSpcReduction="20000"/>
          </a:bodyPr>
          <a:lstStyle/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20) карантинное фитосанитарное обеззараживание - процедура по уничтожению, удалению, стерилизации (лишению репродуктивной способности) вредных организмов или лишению их жизнеспособности;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21) карантинное фитосанитарное обследование - процедура, проводимая должностным лицом федерального органа исполнительной власти, осуществляющего функции по контролю и надзору в области карантина растений, в целях определения популяций карантинных объектов и обеспечения карантинной фитосанитарной безопасности в установленный период;</a:t>
            </a:r>
          </a:p>
          <a:p>
            <a:pPr marL="0" indent="3429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22) карантинное фитосанитарное состояние территории,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подкарантинного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объекта - наличие или отсутствие на территории, в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продукции, на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подкарантинном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объекте карантинных объектов;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3173</Words>
  <PresentationFormat>Экран (4:3)</PresentationFormat>
  <Paragraphs>149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Закон о карантине растений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 о карантине растений</dc:title>
  <dc:creator>Оля</dc:creator>
  <cp:lastModifiedBy>Оля</cp:lastModifiedBy>
  <cp:revision>19</cp:revision>
  <dcterms:created xsi:type="dcterms:W3CDTF">2022-01-17T10:31:17Z</dcterms:created>
  <dcterms:modified xsi:type="dcterms:W3CDTF">2022-01-18T08:20:56Z</dcterms:modified>
</cp:coreProperties>
</file>